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57" r:id="rId2"/>
    <p:sldId id="1679" r:id="rId3"/>
    <p:sldId id="1772" r:id="rId4"/>
    <p:sldId id="1769" r:id="rId5"/>
    <p:sldId id="1486" r:id="rId6"/>
    <p:sldId id="1732" r:id="rId7"/>
    <p:sldId id="1770" r:id="rId8"/>
    <p:sldId id="1771" r:id="rId9"/>
    <p:sldId id="1773" r:id="rId10"/>
    <p:sldId id="1774" r:id="rId11"/>
    <p:sldId id="1778" r:id="rId12"/>
    <p:sldId id="1780" r:id="rId13"/>
    <p:sldId id="1779" r:id="rId14"/>
    <p:sldId id="1491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FFFF"/>
    <a:srgbClr val="CC9900"/>
    <a:srgbClr val="CCFF33"/>
    <a:srgbClr val="9966FF"/>
    <a:srgbClr val="CC6600"/>
    <a:srgbClr val="FF9900"/>
    <a:srgbClr val="99FF99"/>
    <a:srgbClr val="00FF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82" autoAdjust="0"/>
    <p:restoredTop sz="88253" autoAdjust="0"/>
  </p:normalViewPr>
  <p:slideViewPr>
    <p:cSldViewPr snapToGrid="0">
      <p:cViewPr>
        <p:scale>
          <a:sx n="100" d="100"/>
          <a:sy n="100" d="100"/>
        </p:scale>
        <p:origin x="-960" y="-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C1737-9B7C-4B5A-91CF-475BA97044A8}" type="datetimeFigureOut">
              <a:rPr lang="en-US" smtClean="0"/>
              <a:pPr/>
              <a:t>2/19/14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BC2E10-22CB-42C8-9879-21136F4F7F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654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D772E-B633-49D0-9B6F-19523F4E7A5A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AB9F6-478C-4224-9667-905C83217EBB}" type="datetime1">
              <a:rPr lang="en-US" smtClean="0"/>
              <a:pPr/>
              <a:t>2/19/14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 sz="1600" baseline="0"/>
            </a:lvl1pPr>
          </a:lstStyle>
          <a:p>
            <a:fld id="{21049386-48BA-4B62-83AD-3997DFF5CB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1644-0C39-4039-B80B-F23C5405FEDC}" type="datetime1">
              <a:rPr lang="en-US" smtClean="0"/>
              <a:pPr/>
              <a:t>2/19/14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46m47_hetlage_f.jpg"/>
          <p:cNvPicPr>
            <a:picLocks noChangeAspect="1"/>
          </p:cNvPicPr>
          <p:nvPr userDrawn="1"/>
        </p:nvPicPr>
        <p:blipFill>
          <a:blip r:embed="rId2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800" baseline="0">
                <a:solidFill>
                  <a:srgbClr val="FFFF00"/>
                </a:solidFill>
                <a:latin typeface="Times New Roman"/>
              </a:defRPr>
            </a:lvl1pPr>
          </a:lstStyle>
          <a:p>
            <a:r>
              <a:rPr lang="en-US" dirty="0" smtClean="0"/>
              <a:t>Click Master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000" baseline="0">
                <a:solidFill>
                  <a:srgbClr val="FFFF00"/>
                </a:solidFill>
                <a:latin typeface="Times New Roman"/>
              </a:defRPr>
            </a:lvl1pPr>
            <a:lvl2pPr>
              <a:defRPr sz="3600" baseline="0">
                <a:solidFill>
                  <a:srgbClr val="FFFF00"/>
                </a:solidFill>
                <a:latin typeface="Times New Roman"/>
              </a:defRPr>
            </a:lvl2pPr>
            <a:lvl3pPr>
              <a:defRPr sz="3200" baseline="0">
                <a:solidFill>
                  <a:srgbClr val="FFFF00"/>
                </a:solidFill>
                <a:latin typeface="Times New Roman"/>
              </a:defRPr>
            </a:lvl3pPr>
            <a:lvl4pPr>
              <a:defRPr sz="2800" baseline="0">
                <a:solidFill>
                  <a:srgbClr val="FFFF00"/>
                </a:solidFill>
                <a:latin typeface="Times New Roman"/>
              </a:defRPr>
            </a:lvl4pPr>
            <a:lvl5pPr>
              <a:defRPr sz="2400" baseline="0">
                <a:solidFill>
                  <a:srgbClr val="FFFF00"/>
                </a:solidFill>
                <a:latin typeface="Times New Roma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53204-715F-4B56-891C-20C918733ECA}" type="datetime1">
              <a:rPr lang="en-US" smtClean="0"/>
              <a:pPr/>
              <a:t>2/19/14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E143-2239-4250-B753-148FDAC8C3D1}" type="datetime1">
              <a:rPr lang="en-US" smtClean="0"/>
              <a:pPr/>
              <a:t>2/19/14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495E-1B9C-4E2F-B6AC-EF7C919FF241}" type="datetime1">
              <a:rPr lang="en-US" smtClean="0"/>
              <a:pPr/>
              <a:t>2/19/14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DE21B-9655-4FDF-A7A5-55F64DEE4BC1}" type="datetime1">
              <a:rPr lang="en-US" smtClean="0"/>
              <a:pPr/>
              <a:t>2/19/14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BB249-B98F-4521-AA36-F4D5F08BACFF}" type="datetime1">
              <a:rPr lang="en-US" smtClean="0"/>
              <a:pPr/>
              <a:t>2/19/14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/>
          <a:lstStyle>
            <a:lvl1pPr>
              <a:defRPr sz="2000">
                <a:solidFill>
                  <a:srgbClr val="FFFF00"/>
                </a:solidFill>
              </a:defRPr>
            </a:lvl1pPr>
          </a:lstStyle>
          <a:p>
            <a:fld id="{21049386-48BA-4B62-83AD-3997DFF5CB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HAL10Logo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430988" y="-380890"/>
            <a:ext cx="2286000" cy="228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0C45D-0443-4F37-ACD2-E60DD68AE38D}" type="datetime1">
              <a:rPr lang="en-US" smtClean="0"/>
              <a:pPr/>
              <a:t>2/19/14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696AE-0609-407A-966C-1570904D8764}" type="datetime1">
              <a:rPr lang="en-US" smtClean="0"/>
              <a:pPr/>
              <a:t>2/19/14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07942-4BCB-4A99-B524-704467C59BF1}" type="datetime1">
              <a:rPr lang="en-US" smtClean="0"/>
              <a:pPr/>
              <a:t>2/19/14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16D52-E791-4F00-A06E-474AD13DF973}" type="datetime1">
              <a:rPr lang="en-US" smtClean="0"/>
              <a:pPr/>
              <a:t>2/19/14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49386-48BA-4B62-83AD-3997DFF5CB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9.ti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0.ti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87437" y="457200"/>
            <a:ext cx="576912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Howard </a:t>
            </a:r>
          </a:p>
          <a:p>
            <a:pPr algn="ctr"/>
            <a:r>
              <a:rPr lang="en-US" sz="8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Astronomical</a:t>
            </a:r>
          </a:p>
          <a:p>
            <a:pPr algn="ctr"/>
            <a:r>
              <a:rPr lang="en-US" sz="8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League</a:t>
            </a:r>
            <a:endParaRPr lang="en-US" sz="80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0633" y="4800600"/>
            <a:ext cx="3821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February 20</a:t>
            </a:r>
            <a:r>
              <a:rPr lang="en-US" sz="3600" baseline="30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th</a:t>
            </a:r>
            <a:r>
              <a:rPr lang="en-US" sz="36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, 2014</a:t>
            </a:r>
            <a:endParaRPr lang="en-US" sz="36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 descr="HAL10Logo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13406"/>
            <a:ext cx="3344594" cy="334459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957388" y="4529138"/>
            <a:ext cx="542925" cy="4429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09763" y="4567237"/>
            <a:ext cx="819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 Black" pitchFamily="34" charset="0"/>
              </a:rPr>
              <a:t>14</a:t>
            </a:r>
            <a:endParaRPr lang="en-US" sz="2800" b="1" dirty="0">
              <a:latin typeface="Arial Black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advClick="0" advTm="11956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img001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8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65"/>
    </mc:Choice>
    <mc:Fallback xmlns="">
      <p:transition xmlns:p14="http://schemas.microsoft.com/office/powerpoint/2010/main" spd="slow" advTm="1686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img005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1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65"/>
    </mc:Choice>
    <mc:Fallback xmlns="">
      <p:transition xmlns:p14="http://schemas.microsoft.com/office/powerpoint/2010/main" spd="slow" advTm="1686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mg003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3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65"/>
    </mc:Choice>
    <mc:Fallback xmlns="">
      <p:transition xmlns:p14="http://schemas.microsoft.com/office/powerpoint/2010/main" spd="slow" advTm="1686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img004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7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65"/>
    </mc:Choice>
    <mc:Fallback xmlns="">
      <p:transition xmlns:p14="http://schemas.microsoft.com/office/powerpoint/2010/main" spd="slow" advTm="1686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  <a:latin typeface="Times New Roman"/>
                <a:cs typeface="Times New Roman"/>
              </a:rPr>
              <a:t>Thank You!</a:t>
            </a:r>
            <a:endParaRPr lang="en-US" dirty="0">
              <a:solidFill>
                <a:srgbClr val="00B0F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270" y="1519194"/>
            <a:ext cx="8229600" cy="320520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00FF00"/>
                </a:solidFill>
                <a:latin typeface="Times New Roman"/>
                <a:cs typeface="Times New Roman"/>
              </a:rPr>
              <a:t>Next month’s meeting is on Thursday,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00FF00"/>
                </a:solidFill>
                <a:latin typeface="Times New Roman"/>
                <a:cs typeface="Times New Roman"/>
              </a:rPr>
              <a:t>March 20</a:t>
            </a:r>
            <a:r>
              <a:rPr lang="en-US" baseline="30000" dirty="0" smtClean="0">
                <a:solidFill>
                  <a:srgbClr val="00FF00"/>
                </a:solidFill>
                <a:latin typeface="Times New Roman"/>
                <a:cs typeface="Times New Roman"/>
              </a:rPr>
              <a:t>th</a:t>
            </a:r>
            <a:r>
              <a:rPr lang="en-US" dirty="0" smtClean="0">
                <a:solidFill>
                  <a:srgbClr val="00FF00"/>
                </a:solidFill>
                <a:latin typeface="Times New Roman"/>
                <a:cs typeface="Times New Roman"/>
              </a:rPr>
              <a:t>, 2014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00FF00"/>
                </a:solidFill>
                <a:latin typeface="Times New Roman"/>
                <a:cs typeface="Times New Roman"/>
              </a:rPr>
              <a:t>7:30 PM</a:t>
            </a:r>
          </a:p>
          <a:p>
            <a:pPr marL="0" indent="0" algn="ctr">
              <a:buNone/>
            </a:pPr>
            <a:r>
              <a:rPr lang="en-US" dirty="0" err="1" smtClean="0">
                <a:solidFill>
                  <a:srgbClr val="00FF00"/>
                </a:solidFill>
                <a:cs typeface="Times New Roman"/>
              </a:rPr>
              <a:t>Astroschool</a:t>
            </a:r>
            <a:r>
              <a:rPr lang="en-US" dirty="0" smtClean="0">
                <a:solidFill>
                  <a:srgbClr val="00FF00"/>
                </a:solidFill>
                <a:cs typeface="Times New Roman"/>
              </a:rPr>
              <a:t> at 7 PM: Star hopping and star charts/atlases</a:t>
            </a:r>
            <a:endParaRPr lang="en-US" dirty="0" smtClean="0">
              <a:solidFill>
                <a:srgbClr val="00FF00"/>
              </a:solidFill>
              <a:latin typeface="Times New Roman"/>
              <a:cs typeface="Times New Roman"/>
            </a:endParaRPr>
          </a:p>
          <a:p>
            <a:pPr marL="0" indent="0" algn="ctr">
              <a:buNone/>
            </a:pPr>
            <a:endParaRPr lang="en-US" dirty="0">
              <a:solidFill>
                <a:srgbClr val="00FF00"/>
              </a:solidFill>
              <a:cs typeface="Times New Roman"/>
            </a:endParaRPr>
          </a:p>
          <a:p>
            <a:pPr marL="0" indent="0" algn="ctr">
              <a:buNone/>
            </a:pPr>
            <a:endParaRPr lang="en-US" dirty="0" smtClean="0">
              <a:solidFill>
                <a:srgbClr val="00FF00"/>
              </a:solidFill>
              <a:latin typeface="Times New Roman"/>
              <a:cs typeface="Times New Roman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95589" y="4711700"/>
            <a:ext cx="8172043" cy="172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Meeting theme: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en-US" sz="4000" dirty="0" smtClean="0">
                <a:latin typeface="Times New Roman"/>
                <a:cs typeface="Times New Roman"/>
              </a:rPr>
              <a:t>I don’t know yet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562976" y="5598318"/>
            <a:ext cx="247650" cy="1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03419" y="5410200"/>
            <a:ext cx="440531" cy="311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5737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18"/>
    </mc:Choice>
    <mc:Fallback xmlns="">
      <p:transition xmlns:p14="http://schemas.microsoft.com/office/powerpoint/2010/main" spd="slow" advTm="6661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1850021"/>
            <a:ext cx="8229600" cy="2968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Introductions</a:t>
            </a:r>
          </a:p>
        </p:txBody>
      </p:sp>
    </p:spTree>
    <p:extLst>
      <p:ext uri="{BB962C8B-B14F-4D97-AF65-F5344CB8AC3E}">
        <p14:creationId xmlns:p14="http://schemas.microsoft.com/office/powerpoint/2010/main" val="362034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8"/>
    </mc:Choice>
    <mc:Fallback xmlns="">
      <p:transition xmlns:p14="http://schemas.microsoft.com/office/powerpoint/2010/main" spd="slow" advTm="264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1850021"/>
            <a:ext cx="8229600" cy="2968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Upcoming club activities</a:t>
            </a:r>
          </a:p>
        </p:txBody>
      </p:sp>
    </p:spTree>
    <p:extLst>
      <p:ext uri="{BB962C8B-B14F-4D97-AF65-F5344CB8AC3E}">
        <p14:creationId xmlns:p14="http://schemas.microsoft.com/office/powerpoint/2010/main" val="150939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8"/>
    </mc:Choice>
    <mc:Fallback xmlns="">
      <p:transition xmlns:p14="http://schemas.microsoft.com/office/powerpoint/2010/main" spd="slow" advTm="264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-42279"/>
            <a:ext cx="9144000" cy="1172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Star Parties and public outreach!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84250" y="1016000"/>
            <a:ext cx="7175500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Monday, March 3</a:t>
            </a:r>
            <a:r>
              <a:rPr lang="en-US" sz="3600" baseline="300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rd </a:t>
            </a:r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7</a:t>
            </a:r>
            <a:r>
              <a:rPr lang="en-US" sz="3600" dirty="0">
                <a:solidFill>
                  <a:srgbClr val="CCFF33"/>
                </a:solidFill>
                <a:latin typeface="Times New Roman"/>
                <a:cs typeface="Times New Roman"/>
              </a:rPr>
              <a:t>-9 PM: </a:t>
            </a:r>
            <a:endParaRPr lang="en-US" sz="3600" dirty="0" smtClean="0">
              <a:solidFill>
                <a:srgbClr val="CCFF33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Central Library</a:t>
            </a:r>
          </a:p>
          <a:p>
            <a:pPr algn="ctr"/>
            <a:endParaRPr lang="en-US" sz="3600" dirty="0" smtClean="0">
              <a:solidFill>
                <a:srgbClr val="CCFF33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Saturday, March 8</a:t>
            </a:r>
            <a:r>
              <a:rPr lang="en-US" sz="3600" baseline="300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th</a:t>
            </a:r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, 6:30-9:30 pm: Scope out the Night, RNC</a:t>
            </a:r>
          </a:p>
          <a:p>
            <a:pPr algn="ctr"/>
            <a:endParaRPr lang="en-US" sz="3600" dirty="0" smtClean="0">
              <a:solidFill>
                <a:srgbClr val="CCFF33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March 22</a:t>
            </a:r>
            <a:r>
              <a:rPr lang="en-US" sz="3600" baseline="300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nd</a:t>
            </a:r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:  Public Star Party</a:t>
            </a:r>
          </a:p>
          <a:p>
            <a:pPr algn="ctr"/>
            <a:endParaRPr lang="en-US" sz="3600" dirty="0" smtClean="0">
              <a:solidFill>
                <a:srgbClr val="CCFF33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March 29</a:t>
            </a:r>
            <a:r>
              <a:rPr lang="en-US" sz="3600" baseline="300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th</a:t>
            </a:r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:  Members-only Star Party (Messier Marathon)</a:t>
            </a:r>
          </a:p>
        </p:txBody>
      </p:sp>
    </p:spTree>
    <p:extLst>
      <p:ext uri="{BB962C8B-B14F-4D97-AF65-F5344CB8AC3E}">
        <p14:creationId xmlns:p14="http://schemas.microsoft.com/office/powerpoint/2010/main" val="357751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65"/>
    </mc:Choice>
    <mc:Fallback xmlns="">
      <p:transition xmlns:p14="http://schemas.microsoft.com/office/powerpoint/2010/main" spd="slow" advTm="1686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1850021"/>
            <a:ext cx="8229600" cy="2968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Member’s </a:t>
            </a: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astrophotos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and sketches</a:t>
            </a:r>
          </a:p>
        </p:txBody>
      </p:sp>
    </p:spTree>
    <p:extLst>
      <p:ext uri="{BB962C8B-B14F-4D97-AF65-F5344CB8AC3E}">
        <p14:creationId xmlns:p14="http://schemas.microsoft.com/office/powerpoint/2010/main" val="42435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1"/>
    </mc:Choice>
    <mc:Fallback xmlns="">
      <p:transition xmlns:p14="http://schemas.microsoft.com/office/powerpoint/2010/main" spd="slow" advTm="320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4500" y="190500"/>
            <a:ext cx="1766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Mike Krauss</a:t>
            </a:r>
            <a:endParaRPr lang="en-US" sz="2400" dirty="0" smtClean="0">
              <a:solidFill>
                <a:srgbClr val="CCFF33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 descr="M82 with super nov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500"/>
            <a:ext cx="9144000" cy="545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2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0"/>
    </mc:Choice>
    <mc:Fallback xmlns="">
      <p:transition xmlns:p14="http://schemas.microsoft.com/office/powerpoint/2010/main" spd="slow" advTm="3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1850021"/>
            <a:ext cx="8229600" cy="2968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In the footsteps of William and 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Caroline</a:t>
            </a:r>
            <a:endParaRPr kumimoji="0" lang="en-US" sz="72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7200" b="1" dirty="0">
              <a:solidFill>
                <a:schemeClr val="bg2">
                  <a:lumMod val="60000"/>
                  <a:lumOff val="40000"/>
                </a:schemeClr>
              </a:solidFill>
              <a:latin typeface="Times New Roman"/>
              <a:ea typeface="+mj-ea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Rod </a:t>
            </a: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Mollise</a:t>
            </a:r>
            <a:endParaRPr kumimoji="0" lang="en-US" sz="72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0733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1"/>
    </mc:Choice>
    <mc:Fallback xmlns="">
      <p:transition xmlns:p14="http://schemas.microsoft.com/office/powerpoint/2010/main" spd="slow" advTm="320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96900" y="33921"/>
            <a:ext cx="8229600" cy="25822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Herschel 400 and II</a:t>
            </a:r>
            <a:r>
              <a:rPr lang="en-US" sz="48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/>
                <a:ea typeface="+mj-ea"/>
                <a:cs typeface="Times New Roman"/>
              </a:rPr>
              <a:t> </a:t>
            </a:r>
            <a:r>
              <a:rPr lang="en-US" sz="48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/>
                <a:ea typeface="+mj-ea"/>
                <a:cs typeface="Times New Roman"/>
              </a:rPr>
              <a:t>Astronomical League observing programs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  <p:pic>
        <p:nvPicPr>
          <p:cNvPr id="3" name="Picture 2" descr="H400Pi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03500"/>
            <a:ext cx="4019627" cy="3849204"/>
          </a:xfrm>
          <a:prstGeom prst="rect">
            <a:avLst/>
          </a:prstGeom>
        </p:spPr>
      </p:pic>
      <p:pic>
        <p:nvPicPr>
          <p:cNvPr id="4" name="Picture 3" descr="HerschelII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899" y="2603500"/>
            <a:ext cx="3773567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1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65"/>
    </mc:Choice>
    <mc:Fallback xmlns="">
      <p:transition xmlns:p14="http://schemas.microsoft.com/office/powerpoint/2010/main" spd="slow" advTm="1686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-42279"/>
            <a:ext cx="9144000" cy="1172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Herschel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400 and Herschel II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84250" y="1016000"/>
            <a:ext cx="7175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Observe all 400 objects </a:t>
            </a: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Log your observations</a:t>
            </a: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GOTO not explicitly disallowed</a:t>
            </a: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6” needed for 400, 8”+ for HII</a:t>
            </a:r>
            <a:endParaRPr lang="en-US" sz="3600" dirty="0">
              <a:solidFill>
                <a:srgbClr val="CCFF33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316938"/>
              </p:ext>
            </p:extLst>
          </p:nvPr>
        </p:nvGraphicFramePr>
        <p:xfrm>
          <a:off x="1371600" y="3799669"/>
          <a:ext cx="6400800" cy="27103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  <a:gridCol w="2133600"/>
                <a:gridCol w="2133600"/>
              </a:tblGrid>
              <a:tr h="387193">
                <a:tc>
                  <a:txBody>
                    <a:bodyPr/>
                    <a:lstStyle/>
                    <a:p>
                      <a:r>
                        <a:rPr lang="en-US" dirty="0" smtClean="0"/>
                        <a:t>Object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Herschel 400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Herschel II</a:t>
                      </a:r>
                      <a:endParaRPr lang="en-US" dirty="0"/>
                    </a:p>
                  </a:txBody>
                  <a:tcPr/>
                </a:tc>
              </a:tr>
              <a:tr h="387193">
                <a:tc>
                  <a:txBody>
                    <a:bodyPr/>
                    <a:lstStyle/>
                    <a:p>
                      <a:r>
                        <a:rPr lang="en-US" dirty="0" smtClean="0"/>
                        <a:t>Galaxies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323</a:t>
                      </a:r>
                      <a:endParaRPr lang="en-US" dirty="0"/>
                    </a:p>
                  </a:txBody>
                  <a:tcPr/>
                </a:tc>
              </a:tr>
              <a:tr h="387193">
                <a:tc>
                  <a:txBody>
                    <a:bodyPr/>
                    <a:lstStyle/>
                    <a:p>
                      <a:r>
                        <a:rPr lang="en-US" dirty="0" smtClean="0"/>
                        <a:t>Open Clusters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41</a:t>
                      </a:r>
                      <a:endParaRPr lang="en-US" dirty="0"/>
                    </a:p>
                  </a:txBody>
                  <a:tcPr/>
                </a:tc>
              </a:tr>
              <a:tr h="387193">
                <a:tc>
                  <a:txBody>
                    <a:bodyPr/>
                    <a:lstStyle/>
                    <a:p>
                      <a:r>
                        <a:rPr lang="en-US" dirty="0" smtClean="0"/>
                        <a:t>Globular Clusters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87193">
                <a:tc>
                  <a:txBody>
                    <a:bodyPr/>
                    <a:lstStyle/>
                    <a:p>
                      <a:r>
                        <a:rPr lang="en-US" dirty="0" smtClean="0"/>
                        <a:t>Nebulae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</a:t>
                      </a:r>
                      <a:endParaRPr lang="en-US" dirty="0"/>
                    </a:p>
                  </a:txBody>
                  <a:tcPr/>
                </a:tc>
              </a:tr>
              <a:tr h="387193">
                <a:tc>
                  <a:txBody>
                    <a:bodyPr/>
                    <a:lstStyle/>
                    <a:p>
                      <a:r>
                        <a:rPr lang="en-US" dirty="0" smtClean="0"/>
                        <a:t>Planetary Nebulae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</a:tr>
              <a:tr h="387193">
                <a:tc>
                  <a:txBody>
                    <a:bodyPr/>
                    <a:lstStyle/>
                    <a:p>
                      <a:r>
                        <a:rPr lang="en-US" dirty="0" smtClean="0"/>
                        <a:t>Others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178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65"/>
    </mc:Choice>
    <mc:Fallback xmlns="">
      <p:transition xmlns:p14="http://schemas.microsoft.com/office/powerpoint/2010/main" spd="slow" advTm="1686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00"/>
      </a:hlink>
      <a:folHlink>
        <a:srgbClr val="FFFF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170929</TotalTime>
  <Words>194</Words>
  <Application>Microsoft Macintosh PowerPoint</Application>
  <PresentationFormat>On-screen Show (4:3)</PresentationFormat>
  <Paragraphs>68</Paragraphs>
  <Slides>14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Wayne Baggett</dc:creator>
  <cp:lastModifiedBy>Christopher Todd</cp:lastModifiedBy>
  <cp:revision>1944</cp:revision>
  <dcterms:created xsi:type="dcterms:W3CDTF">2009-02-07T16:08:21Z</dcterms:created>
  <dcterms:modified xsi:type="dcterms:W3CDTF">2014-02-20T00:57:16Z</dcterms:modified>
</cp:coreProperties>
</file>